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gCn/dGpXfT1x0znuw67+f01c68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7200c1b1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7200c1b1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69f2795f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469f2795fa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69f2795f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469f2795fa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69f2795fa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69f2795f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Comment on  obvious model -&gt; target leakage…. list the two models one with 14 one a-&gt; b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69f2795fa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69f2795f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69f2795fa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469f2795f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469f2795f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469f2795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0507902330_2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0507902330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Comment on  obvious model -&gt; target leakage…. list the two models one with 14 one a-&gt; b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50e0a388f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50e0a38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Comment on  obvious model -&gt; target leakage…. list the two models one with 14 one a-&gt; b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5076242ee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5076242e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Comment on  obvious model -&gt; target leakage…. list the two models one with 14 one a-&gt; b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69f2795fa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469f2795f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7200c1b1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7200c1b1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6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" name="Google Shape;19;p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" name="Google Shape;22;p6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0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8" name="Google Shape;48;p10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2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2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8" name="Google Shape;78;p14"/>
          <p:cNvPicPr preferRelativeResize="0"/>
          <p:nvPr>
            <p:ph idx="2" type="pic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79" name="Google Shape;79;p14"/>
          <p:cNvSpPr txBox="1"/>
          <p:nvPr>
            <p:ph idx="1" type="body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1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 txBox="1"/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5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5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5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s://www.youtube.com/shorts/pkFdPeqXI_w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pkFdPeqXI_w" TargetMode="External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ifsc.results.info/event/1354/" TargetMode="External"/><Relationship Id="rId4" Type="http://schemas.openxmlformats.org/officeDocument/2006/relationships/hyperlink" Target="https://www.youtube.com/watch?v=X7PmeKGh7tI&amp;t=6022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dn.walltopia.com/wp-content/uploads/20231027230235/Walltopia_Speed_Walls_Brochure.pdf" TargetMode="External"/><Relationship Id="rId4" Type="http://schemas.openxmlformats.org/officeDocument/2006/relationships/hyperlink" Target="https://ifsc.results.info/event/1354/" TargetMode="External"/><Relationship Id="rId5" Type="http://schemas.openxmlformats.org/officeDocument/2006/relationships/hyperlink" Target="https://www.youtube.com/watch?v=X7PmeKGh7tI&amp;t=6022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>
            <p:ph type="ctrTitle"/>
          </p:nvPr>
        </p:nvSpPr>
        <p:spPr>
          <a:xfrm>
            <a:off x="1100051" y="490701"/>
            <a:ext cx="10267406" cy="19494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</a:pPr>
            <a:r>
              <a:rPr b="1" lang="en-US" sz="4400">
                <a:solidFill>
                  <a:schemeClr val="accent2"/>
                </a:solidFill>
              </a:rPr>
              <a:t>Mathematical models for speed climbing applied to data collected on competitors in recent World Cup events</a:t>
            </a:r>
            <a:endParaRPr sz="4400">
              <a:solidFill>
                <a:schemeClr val="accent2"/>
              </a:solidFill>
            </a:endParaRPr>
          </a:p>
        </p:txBody>
      </p:sp>
      <p:sp>
        <p:nvSpPr>
          <p:cNvPr id="102" name="Google Shape;102;p1"/>
          <p:cNvSpPr txBox="1"/>
          <p:nvPr>
            <p:ph idx="1" type="subTitle"/>
          </p:nvPr>
        </p:nvSpPr>
        <p:spPr>
          <a:xfrm>
            <a:off x="1100051" y="4655917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MATHSPORT INTERNATIONAL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/>
              <a:t>LUXEMBOURG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/>
              <a:t>JUNE 4-6</a:t>
            </a:r>
            <a:r>
              <a:rPr lang="en-US"/>
              <a:t>, 2025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1100051" y="2663037"/>
            <a:ext cx="10058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Luca Benga</a:t>
            </a:r>
            <a:r>
              <a:rPr b="1"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Benjamin Hatch</a:t>
            </a:r>
            <a:r>
              <a:rPr b="1" baseline="3000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Dana S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ylvan</a:t>
            </a:r>
            <a:r>
              <a:rPr b="1"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baseline="3000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Hunter College High School </a:t>
            </a:r>
            <a:r>
              <a:rPr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30000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Department of Mathematics &amp; Statistics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Hunter College of the City University of New York 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30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title"/>
          </p:nvPr>
        </p:nvSpPr>
        <p:spPr>
          <a:xfrm>
            <a:off x="1097280" y="286603"/>
            <a:ext cx="64791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/>
              <a:t>Outline</a:t>
            </a:r>
            <a:endParaRPr sz="4000"/>
          </a:p>
        </p:txBody>
      </p:sp>
      <p:sp>
        <p:nvSpPr>
          <p:cNvPr id="109" name="Google Shape;109;p2"/>
          <p:cNvSpPr txBox="1"/>
          <p:nvPr/>
        </p:nvSpPr>
        <p:spPr>
          <a:xfrm>
            <a:off x="1066805" y="2635137"/>
            <a:ext cx="100584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⮚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Historical Speed Climbing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/>
          <p:nvPr/>
        </p:nvSpPr>
        <p:spPr>
          <a:xfrm>
            <a:off x="1097280" y="286603"/>
            <a:ext cx="6479177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The Speed Climbing Wall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7-rt.googleusercontent.com/docsz/AD_4nXeGPpgM0Zq0dJLyNzA4_6aNn0tvF9v5nmTLQ_-PkMZyQLdPycLX6eUJx09QV57nFx23eRhYSvWoIDWLSdIsG5JOGmdWo9SzAGOSFb4G_wawrI2At07QLiYLMqFdwmMmniEf1lxjU1muwqEV7l0IJQMSvzo?key=W1SK2msmkyVpjYTUTs9l4w"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9352" y="915036"/>
            <a:ext cx="5200650" cy="521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1097280" y="2595155"/>
            <a:ext cx="5509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Exists in current form since 2007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15m high with 5° overhang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 standard big holds an 11 foot chips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routes (A and B) with no difference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World Cup qualifiers, each competitor has one run on each route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record: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https://www.youtube.com/shorts/pkFdPeqXI_w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357200c1b14_1_0" title="Sam Watson DESTROYED the men’s Speed world record, winning in Bali with 4.64 seconds! 🔥 #Shor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2025" y="1238637"/>
            <a:ext cx="7787955" cy="438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/>
        </p:nvSpPr>
        <p:spPr>
          <a:xfrm>
            <a:off x="844731" y="338854"/>
            <a:ext cx="1004098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Technique and Other Performance Drivers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844731" y="1976846"/>
            <a:ext cx="103110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Skips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main way of improving performance is skipping holds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 skips for most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male World Cup competitors are holds 4 (Tomoa) and 9.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aggressive technique (WR holder Sam Watson) skips both 12 and 14.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Reaction time: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 0.1s is considered false start and leads to disqualification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 reaction is between 0.15 and 0.2s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Routes: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vs. B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Qualifying Runs: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vs Second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69f2795fa_0_3"/>
          <p:cNvSpPr txBox="1"/>
          <p:nvPr/>
        </p:nvSpPr>
        <p:spPr>
          <a:xfrm>
            <a:off x="844731" y="3388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469f2795fa_0_3"/>
          <p:cNvSpPr txBox="1"/>
          <p:nvPr/>
        </p:nvSpPr>
        <p:spPr>
          <a:xfrm>
            <a:off x="844731" y="1789646"/>
            <a:ext cx="103110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detailed dataset was compiled for the IFSC World Cup Wujiang 2024  and SLC 2024 qualification rounds (two runs for each athlete)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Starting list, athletes names, height, bib number and total time for both runs were obtained from the </a:t>
            </a: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IFSC Results website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other variables were collected using a detailed video analysis of the competition’s recording on IFSC’s Youtube channel (</a:t>
            </a:r>
            <a:r>
              <a:rPr lang="en-US" sz="20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Speed qualifications | Wujiang 2024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as follows: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Precision of estimate is ~0.03/0.04sec, given the time gap between frames.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469f2795fa_0_8"/>
          <p:cNvSpPr txBox="1"/>
          <p:nvPr/>
        </p:nvSpPr>
        <p:spPr>
          <a:xfrm>
            <a:off x="844731" y="3101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Descriptives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469f2795fa_0_8"/>
          <p:cNvSpPr txBox="1"/>
          <p:nvPr/>
        </p:nvSpPr>
        <p:spPr>
          <a:xfrm>
            <a:off x="844731" y="1976846"/>
            <a:ext cx="10311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Numerical Variables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Time, Reaction Time, Time to Hold 10, Time to Hold 16, Time to Hold 20, Time w/o Reaction Time, Hold 0 to 10, Hold 10 to 20, Hold 20 to Top, Hold 10 to Top.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Categorical Variables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Route (A/B), Use Hold 4 (1/0) , Use Hold 12 (1/0), Use Hold 14 (1/0)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variables have separate values for Round1 (R1) and Round2 (R2)</a:t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69f2795fa_0_34"/>
          <p:cNvSpPr txBox="1"/>
          <p:nvPr/>
        </p:nvSpPr>
        <p:spPr>
          <a:xfrm>
            <a:off x="844731" y="3101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Variables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g3469f2795fa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475" y="1898029"/>
            <a:ext cx="8401050" cy="429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3469f2795fa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436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3469f2795fa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0" y="152400"/>
            <a:ext cx="59436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469f2795fa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50" y="257250"/>
            <a:ext cx="11926375" cy="588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469f2795fa_0_0"/>
          <p:cNvSpPr txBox="1"/>
          <p:nvPr/>
        </p:nvSpPr>
        <p:spPr>
          <a:xfrm>
            <a:off x="844731" y="3101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3469f2795fa_0_0"/>
          <p:cNvSpPr txBox="1"/>
          <p:nvPr/>
        </p:nvSpPr>
        <p:spPr>
          <a:xfrm>
            <a:off x="844731" y="1976846"/>
            <a:ext cx="10311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Classic linear models methodology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model: Predicting current run time based on current run first half splits and hold strategy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model: Predicting current run time based on previous run splits and hold strategy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selection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0507902330_2_14"/>
          <p:cNvSpPr txBox="1"/>
          <p:nvPr/>
        </p:nvSpPr>
        <p:spPr>
          <a:xfrm>
            <a:off x="844731" y="3101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0507902330_2_14"/>
          <p:cNvSpPr txBox="1"/>
          <p:nvPr/>
        </p:nvSpPr>
        <p:spPr>
          <a:xfrm>
            <a:off x="844725" y="2005576"/>
            <a:ext cx="10311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First model: Predicting Route A run time based on Route A first-half splits and skip strategy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(R</a:t>
            </a:r>
            <a:r>
              <a:rPr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.6443, RSE = .4428)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	TimeA = 2.692 + .3624X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+ 8.101X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− 2.688X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− 6.501X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+ 1.208X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aseline="-25000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Model: Predicting Route A run time based on Route B run splits and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skip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strategy (R</a:t>
            </a:r>
            <a:r>
              <a:rPr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.5545, RSE = .5005)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TimeA = −28.9977 − 12.0108X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+ 15.3040X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+ 8.4712X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+ 1.6232X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+ 5.5963X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− 3.7545X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aseline="-25000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50e0a388f_0_6"/>
          <p:cNvSpPr txBox="1"/>
          <p:nvPr/>
        </p:nvSpPr>
        <p:spPr>
          <a:xfrm>
            <a:off x="844725" y="2005576"/>
            <a:ext cx="103110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case with Sam Watson: 1.25% off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g3050e0a388f_0_6" title="diagnostics.jpeg"/>
          <p:cNvPicPr preferRelativeResize="0"/>
          <p:nvPr/>
        </p:nvPicPr>
        <p:blipFill rotWithShape="1">
          <a:blip r:embed="rId3">
            <a:alphaModFix/>
          </a:blip>
          <a:srcRect b="8701" l="0" r="0" t="11832"/>
          <a:stretch/>
        </p:blipFill>
        <p:spPr>
          <a:xfrm>
            <a:off x="1658625" y="1164238"/>
            <a:ext cx="8874748" cy="452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3050e0a388f_0_6"/>
          <p:cNvSpPr txBox="1"/>
          <p:nvPr/>
        </p:nvSpPr>
        <p:spPr>
          <a:xfrm>
            <a:off x="613025" y="310152"/>
            <a:ext cx="100410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Diagnostics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5076242ee_1_0"/>
          <p:cNvSpPr txBox="1"/>
          <p:nvPr/>
        </p:nvSpPr>
        <p:spPr>
          <a:xfrm>
            <a:off x="844725" y="310152"/>
            <a:ext cx="100410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Discussion / Findings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05076242ee_1_0"/>
          <p:cNvSpPr txBox="1"/>
          <p:nvPr/>
        </p:nvSpPr>
        <p:spPr>
          <a:xfrm>
            <a:off x="709725" y="1141475"/>
            <a:ext cx="103110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Reaction time has minimal impact on total time and is inconsistent between runs. “Good” runs (under 6s) have </a:t>
            </a: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slower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reaction times, suggesting mental burden of fast reaction has detrimental effect on total time.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First-half split time (holds 0 to 10) has a significantly lower correlation to total time than second-half split time (holds 10 to 20). Starting strong remains important, but finishing strong is far more important.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Athletes take a more aggressive, but riskier skip strategy on the second run, yielding faster times but also more falls.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05076242ee_1_0"/>
          <p:cNvSpPr txBox="1"/>
          <p:nvPr/>
        </p:nvSpPr>
        <p:spPr>
          <a:xfrm>
            <a:off x="2542350" y="5055975"/>
            <a:ext cx="82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469f2795fa_0_39"/>
          <p:cNvSpPr txBox="1"/>
          <p:nvPr/>
        </p:nvSpPr>
        <p:spPr>
          <a:xfrm>
            <a:off x="844731" y="310154"/>
            <a:ext cx="10041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469f2795fa_0_39"/>
          <p:cNvSpPr txBox="1"/>
          <p:nvPr/>
        </p:nvSpPr>
        <p:spPr>
          <a:xfrm>
            <a:off x="783900" y="1990375"/>
            <a:ext cx="11095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Speed Wall Image source: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Lau, Emily. (2021). Identifying physiological demands of Speed Climbing within a sample of recreational climbers. 10.13140/RG.2.2.18266.06089.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 Walltopia Speed Walls brochure: </a:t>
            </a:r>
            <a:r>
              <a:rPr lang="en-US" sz="18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https://cdn.walltopia.com/wp-content/uploads/20231027230235/Walltopia_Speed_Walls_Brochure.pdf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R. Pruim (2011). Foundations and Applications of Statistics. An Introduction using R. American Mathematical Society, Providence, Rhode Island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IFSC Results website: </a:t>
            </a:r>
            <a:r>
              <a:rPr lang="en-US" sz="24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https://ifsc.results.info/event/1354/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⮚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FSC’s Youtube channel (</a:t>
            </a:r>
            <a:r>
              <a:rPr lang="en-US" sz="24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Speed qualifications | Wujiang 2024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7200c1b14_0_1"/>
          <p:cNvSpPr txBox="1"/>
          <p:nvPr/>
        </p:nvSpPr>
        <p:spPr>
          <a:xfrm>
            <a:off x="4995725" y="2975625"/>
            <a:ext cx="8264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b="1" sz="27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2025-03-23T00:55:49Z</dcterms:created>
  <dc:creator>Microsoft account</dc:creator>
</cp:coreProperties>
</file>